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435f6ed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435f6ed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1435f6ed2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1435f6ed2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435f6ed2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1435f6ed2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435f6ed2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435f6ed2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1435f6ed2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1435f6ed2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435f6ed2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435f6ed2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435f6ed20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435f6ed20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19554e05ec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19554e05ec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19554e05e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19554e05e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9554e05e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9554e05e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9554e05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9554e05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9554e05e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9554e05e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19554e05e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19554e05e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19554e05e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19554e05e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9554e05ec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9554e05ec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9554e05e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9554e05e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Dataset was </a:t>
            </a:r>
            <a:r>
              <a:rPr lang="en"/>
              <a:t>broken</a:t>
            </a:r>
            <a:r>
              <a:rPr lang="en"/>
              <a:t> into three distinct tables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Observation Information table contains information about all observations in our dataset and their features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These features will be used to train the model and predict glass types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 Information </a:t>
            </a:r>
            <a:r>
              <a:rPr lang="en"/>
              <a:t>table contains all 7 glass types or classes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 Information is primarily reference information that is used to lookup class_descrpiption based on class_id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Class_Description does not impact our model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Observation_Class is a service table that was created to link observations to the class types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Observation_Class table only contains Primary Keys for both Observations and Classes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19554e05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19554e05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9554e05e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9554e05e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Heather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1435f6ed2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1435f6ed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435f6ed2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435f6ed2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196562d01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196562d01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9554e05ec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19554e05e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7.png"/><Relationship Id="rId9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image" Target="../media/image3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jp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jpg"/><Relationship Id="rId4" Type="http://schemas.openxmlformats.org/officeDocument/2006/relationships/image" Target="../media/image2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4294967295" type="title"/>
          </p:nvPr>
        </p:nvSpPr>
        <p:spPr>
          <a:xfrm>
            <a:off x="535775" y="217125"/>
            <a:ext cx="8336100" cy="16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3800">
              <a:solidFill>
                <a:srgbClr val="353535"/>
              </a:solidFill>
            </a:endParaRPr>
          </a:p>
        </p:txBody>
      </p:sp>
      <p:pic>
        <p:nvPicPr>
          <p:cNvPr id="73" name="Google Shape;7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3"/>
          <p:cNvSpPr txBox="1"/>
          <p:nvPr>
            <p:ph idx="4294967295" type="ctrTitle"/>
          </p:nvPr>
        </p:nvSpPr>
        <p:spPr>
          <a:xfrm>
            <a:off x="512400" y="1342400"/>
            <a:ext cx="8119200" cy="27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Breaking the Glass Ceiling: </a:t>
            </a:r>
            <a:br>
              <a:rPr lang="en" sz="3600">
                <a:solidFill>
                  <a:schemeClr val="lt1"/>
                </a:solidFill>
              </a:rPr>
            </a:br>
            <a:r>
              <a:rPr lang="en" sz="3600">
                <a:solidFill>
                  <a:schemeClr val="lt1"/>
                </a:solidFill>
              </a:rPr>
              <a:t>Looking at Glass Type Classification</a:t>
            </a:r>
            <a:endParaRPr sz="3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" name="Google Shape;75;p13"/>
          <p:cNvSpPr txBox="1"/>
          <p:nvPr>
            <p:ph idx="4294967295" type="subTitle"/>
          </p:nvPr>
        </p:nvSpPr>
        <p:spPr>
          <a:xfrm>
            <a:off x="366852" y="3036300"/>
            <a:ext cx="83250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1"/>
                </a:solidFill>
              </a:rPr>
              <a:t>Team Members: Heather Leighton-Dick , Madison  Massie , Nasiba Adilova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2"/>
          <p:cNvPicPr preferRelativeResize="0"/>
          <p:nvPr/>
        </p:nvPicPr>
        <p:blipFill rotWithShape="1">
          <a:blip r:embed="rId3">
            <a:alphaModFix/>
          </a:blip>
          <a:srcRect b="0" l="0" r="11824" t="0"/>
          <a:stretch/>
        </p:blipFill>
        <p:spPr>
          <a:xfrm>
            <a:off x="675138" y="1145225"/>
            <a:ext cx="7793726" cy="39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 rotWithShape="1">
          <a:blip r:embed="rId4">
            <a:alphaModFix/>
          </a:blip>
          <a:srcRect b="0" l="0" r="14770" t="0"/>
          <a:stretch/>
        </p:blipFill>
        <p:spPr>
          <a:xfrm>
            <a:off x="675138" y="79775"/>
            <a:ext cx="7793725" cy="100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0" r="0" t="911"/>
          <a:stretch/>
        </p:blipFill>
        <p:spPr>
          <a:xfrm>
            <a:off x="1125125" y="174462"/>
            <a:ext cx="6893749" cy="479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0" l="0" r="0" t="1058"/>
          <a:stretch/>
        </p:blipFill>
        <p:spPr>
          <a:xfrm>
            <a:off x="195538" y="37588"/>
            <a:ext cx="8752925" cy="50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408050" y="140950"/>
            <a:ext cx="292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ANN Model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50" y="787450"/>
            <a:ext cx="8475418" cy="40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0" l="0" r="10992" t="0"/>
          <a:stretch/>
        </p:blipFill>
        <p:spPr>
          <a:xfrm>
            <a:off x="638138" y="538763"/>
            <a:ext cx="7867725" cy="406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0" l="0" r="0" t="1468"/>
          <a:stretch/>
        </p:blipFill>
        <p:spPr>
          <a:xfrm>
            <a:off x="1115788" y="188013"/>
            <a:ext cx="6912425" cy="4767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8"/>
          <p:cNvPicPr preferRelativeResize="0"/>
          <p:nvPr/>
        </p:nvPicPr>
        <p:blipFill rotWithShape="1">
          <a:blip r:embed="rId3">
            <a:alphaModFix/>
          </a:blip>
          <a:srcRect b="3432" l="0" r="0" t="3030"/>
          <a:stretch/>
        </p:blipFill>
        <p:spPr>
          <a:xfrm>
            <a:off x="1424625" y="37275"/>
            <a:ext cx="6294748" cy="5068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593475" y="226100"/>
            <a:ext cx="7818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aleway"/>
                <a:ea typeface="Raleway"/>
                <a:cs typeface="Raleway"/>
                <a:sym typeface="Raleway"/>
              </a:rPr>
              <a:t>Random Forest Classifier:</a:t>
            </a:r>
            <a:endParaRPr b="1" sz="2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2225" y="1177500"/>
            <a:ext cx="72675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0875"/>
            <a:ext cx="7939675" cy="468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62780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 txBox="1"/>
          <p:nvPr/>
        </p:nvSpPr>
        <p:spPr>
          <a:xfrm>
            <a:off x="204525" y="892325"/>
            <a:ext cx="30672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7 Types of Glass in 214 observations: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1: building windows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(float processed)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2: building windows (non-float processed)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3: vehicle windows </a:t>
            </a:r>
            <a:br>
              <a:rPr lang="en">
                <a:latin typeface="Lato"/>
                <a:ea typeface="Lato"/>
                <a:cs typeface="Lato"/>
                <a:sym typeface="Lato"/>
              </a:rPr>
            </a:br>
            <a:r>
              <a:rPr lang="en">
                <a:latin typeface="Lato"/>
                <a:ea typeface="Lato"/>
                <a:cs typeface="Lato"/>
                <a:sym typeface="Lato"/>
              </a:rPr>
              <a:t>(float processed)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4: vehicle windows (non-float processed)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5: containers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6: tableware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Class 7: headlamps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Window Glass: 76%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Float Glass: 41%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Non-Float Glass: 35%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Non-Window Glass: 24%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158650" y="171100"/>
            <a:ext cx="83361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700"/>
              <a:t>Introduction: Types of Glass</a:t>
            </a:r>
            <a:endParaRPr sz="4700"/>
          </a:p>
        </p:txBody>
      </p:sp>
      <p:pic>
        <p:nvPicPr>
          <p:cNvPr id="82" name="Google Shape;8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9925" y="1635850"/>
            <a:ext cx="6299001" cy="24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8825" y="3748525"/>
            <a:ext cx="271950" cy="27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07125" y="3227100"/>
            <a:ext cx="237525" cy="2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79875" y="2847950"/>
            <a:ext cx="237525" cy="2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3750" y="2104550"/>
            <a:ext cx="358625" cy="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57750" y="3035600"/>
            <a:ext cx="358625" cy="35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15525" y="3922975"/>
            <a:ext cx="419450" cy="4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900" y="152400"/>
            <a:ext cx="73387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/>
        </p:nvSpPr>
        <p:spPr>
          <a:xfrm>
            <a:off x="204525" y="892325"/>
            <a:ext cx="30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4" name="Google Shape;214;p33"/>
          <p:cNvSpPr txBox="1"/>
          <p:nvPr>
            <p:ph idx="4294967295" type="title"/>
          </p:nvPr>
        </p:nvSpPr>
        <p:spPr>
          <a:xfrm>
            <a:off x="328600" y="-4375"/>
            <a:ext cx="83361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Classifier: </a:t>
            </a:r>
            <a:endParaRPr/>
          </a:p>
          <a:p>
            <a:pPr indent="0" lvl="0" marL="18288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Feature Importance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2200" y="1292525"/>
            <a:ext cx="6734876" cy="369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/>
        </p:nvSpPr>
        <p:spPr>
          <a:xfrm>
            <a:off x="381525" y="566250"/>
            <a:ext cx="36738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Lessons Learned: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Functions make the code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reusable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Global variables can be defined in functions and used outside of the functions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Using different modeling methods and comparing them against each other can help achieve better results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aleway"/>
              <a:buChar char="●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Certain models, like KNN and SVM can be difficult to visualize when they have more than 2-3 features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aleway"/>
              <a:buChar char="●"/>
            </a:pPr>
            <a:r>
              <a:rPr lang="en"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The were no examples of Type 4, research showed that Type 4 is typically made through a non-float process which is less common now and largely absent from commercial production, so we decided to ignore the class and focus our predictions on the other types of glass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1" name="Google Shape;221;p34"/>
          <p:cNvSpPr txBox="1"/>
          <p:nvPr/>
        </p:nvSpPr>
        <p:spPr>
          <a:xfrm>
            <a:off x="4323925" y="861950"/>
            <a:ext cx="463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3275" y="381525"/>
            <a:ext cx="4565801" cy="38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/>
        </p:nvSpPr>
        <p:spPr>
          <a:xfrm>
            <a:off x="555050" y="190775"/>
            <a:ext cx="252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Conclusions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2406000" y="2427400"/>
            <a:ext cx="244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575" y="814025"/>
            <a:ext cx="1466325" cy="17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5"/>
          <p:cNvSpPr txBox="1"/>
          <p:nvPr/>
        </p:nvSpPr>
        <p:spPr>
          <a:xfrm>
            <a:off x="2406000" y="837275"/>
            <a:ext cx="549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Random Forest was the best classification method of all the models we tried, although the Neural Network did well too.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1" name="Google Shape;231;p35"/>
          <p:cNvSpPr txBox="1"/>
          <p:nvPr/>
        </p:nvSpPr>
        <p:spPr>
          <a:xfrm>
            <a:off x="3592975" y="513275"/>
            <a:ext cx="47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01738"/>
            <a:ext cx="4246250" cy="336798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5"/>
          <p:cNvSpPr txBox="1"/>
          <p:nvPr/>
        </p:nvSpPr>
        <p:spPr>
          <a:xfrm>
            <a:off x="673675" y="2726800"/>
            <a:ext cx="4042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Glass is an integral part of our lives, and so is the ability to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classify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it based on its physical and chemical properties.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/>
          <p:nvPr/>
        </p:nvSpPr>
        <p:spPr>
          <a:xfrm>
            <a:off x="204525" y="892325"/>
            <a:ext cx="306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Data Model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4" name="Google Shape;94;p15"/>
          <p:cNvSpPr txBox="1"/>
          <p:nvPr>
            <p:ph idx="4294967295" type="title"/>
          </p:nvPr>
        </p:nvSpPr>
        <p:spPr>
          <a:xfrm>
            <a:off x="403950" y="0"/>
            <a:ext cx="83361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Introduction: Data Model</a:t>
            </a:r>
            <a:endParaRPr sz="4800"/>
          </a:p>
        </p:txBody>
      </p:sp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125" y="802200"/>
            <a:ext cx="8525325" cy="418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idx="4294967295" type="title"/>
          </p:nvPr>
        </p:nvSpPr>
        <p:spPr>
          <a:xfrm>
            <a:off x="403950" y="0"/>
            <a:ext cx="8336100" cy="7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4800"/>
              <a:t>Introduction: Data Cleaning</a:t>
            </a:r>
            <a:endParaRPr sz="4800"/>
          </a:p>
        </p:txBody>
      </p:sp>
      <p:sp>
        <p:nvSpPr>
          <p:cNvPr id="101" name="Google Shape;101;p16"/>
          <p:cNvSpPr txBox="1"/>
          <p:nvPr/>
        </p:nvSpPr>
        <p:spPr>
          <a:xfrm>
            <a:off x="283125" y="1069600"/>
            <a:ext cx="4105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Remove duplicates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Check for N/As and Nulls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Rename the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data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columns for better understanding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Imbalanced glass types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2" name="Google Shape;102;p16"/>
          <p:cNvSpPr txBox="1"/>
          <p:nvPr/>
        </p:nvSpPr>
        <p:spPr>
          <a:xfrm>
            <a:off x="6354650" y="1793150"/>
            <a:ext cx="180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10025"/>
            <a:ext cx="4001024" cy="297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200" y="2331700"/>
            <a:ext cx="2899675" cy="25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5258500" y="237400"/>
            <a:ext cx="3492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SMOTE helps balance data and counteract overfitting by creating new data points in minority classes based on data points within the set. Since type 4 did not have any representative observations in the original dataset, SMOTE did not assign any new data points to that class.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5520325" y="3571700"/>
            <a:ext cx="343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76400"/>
            <a:ext cx="5106099" cy="249259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181775" y="149700"/>
            <a:ext cx="48762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latin typeface="Raleway"/>
                <a:ea typeface="Raleway"/>
                <a:cs typeface="Raleway"/>
                <a:sym typeface="Raleway"/>
              </a:rPr>
              <a:t>Aiming for a more balanced dataset with SMOTE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3" name="Google Shape;113;p17"/>
          <p:cNvSpPr txBox="1"/>
          <p:nvPr/>
        </p:nvSpPr>
        <p:spPr>
          <a:xfrm>
            <a:off x="5571225" y="2609175"/>
            <a:ext cx="31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 rotWithShape="1">
          <a:blip r:embed="rId4">
            <a:alphaModFix/>
          </a:blip>
          <a:srcRect b="13879" l="0" r="0" t="13871"/>
          <a:stretch/>
        </p:blipFill>
        <p:spPr>
          <a:xfrm>
            <a:off x="5495025" y="2489053"/>
            <a:ext cx="3219750" cy="2326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/>
        </p:nvSpPr>
        <p:spPr>
          <a:xfrm>
            <a:off x="257825" y="128325"/>
            <a:ext cx="611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Raleway"/>
                <a:ea typeface="Raleway"/>
                <a:cs typeface="Raleway"/>
                <a:sym typeface="Raleway"/>
              </a:rPr>
              <a:t>SVM Models: Confusion Matrices</a:t>
            </a:r>
            <a:endParaRPr b="1" sz="2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716450" y="1336675"/>
            <a:ext cx="252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825" y="1200400"/>
            <a:ext cx="4466576" cy="392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/>
        </p:nvSpPr>
        <p:spPr>
          <a:xfrm>
            <a:off x="331500" y="597700"/>
            <a:ext cx="1128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500">
                <a:latin typeface="Lato"/>
                <a:ea typeface="Lato"/>
                <a:cs typeface="Lato"/>
                <a:sym typeface="Lato"/>
              </a:rPr>
              <a:t>• 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High correlation across models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•</a:t>
            </a: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 Linear &amp; Polynomial had more trouble predicting Types 1, 2, and 3 than RBF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8"/>
          <p:cNvSpPr txBox="1"/>
          <p:nvPr/>
        </p:nvSpPr>
        <p:spPr>
          <a:xfrm>
            <a:off x="4790625" y="1347350"/>
            <a:ext cx="420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4876175" y="1315275"/>
            <a:ext cx="39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50" y="1423550"/>
            <a:ext cx="3999299" cy="364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 txBox="1"/>
          <p:nvPr/>
        </p:nvSpPr>
        <p:spPr>
          <a:xfrm>
            <a:off x="384975" y="203175"/>
            <a:ext cx="7517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SVM Models: Radial Basis Function</a:t>
            </a:r>
            <a:endParaRPr b="1" sz="30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1" name="Google Shape;131;p19"/>
          <p:cNvSpPr txBox="1"/>
          <p:nvPr/>
        </p:nvSpPr>
        <p:spPr>
          <a:xfrm>
            <a:off x="7004150" y="265975"/>
            <a:ext cx="1497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" name="Google Shape;13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1600" y="1031875"/>
            <a:ext cx="3862350" cy="36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 txBox="1"/>
          <p:nvPr/>
        </p:nvSpPr>
        <p:spPr>
          <a:xfrm>
            <a:off x="566750" y="1197650"/>
            <a:ext cx="31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73100"/>
            <a:ext cx="4952998" cy="385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/>
          <p:cNvSpPr txBox="1"/>
          <p:nvPr/>
        </p:nvSpPr>
        <p:spPr>
          <a:xfrm>
            <a:off x="566750" y="371575"/>
            <a:ext cx="788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SVM Models: Why did RBF perform best?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0" name="Google Shape;140;p20"/>
          <p:cNvSpPr txBox="1"/>
          <p:nvPr/>
        </p:nvSpPr>
        <p:spPr>
          <a:xfrm>
            <a:off x="662975" y="937600"/>
            <a:ext cx="5453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Looks at all the data points in the feature space but accounts for points that are farther from the “center” point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Raleway"/>
              <a:buChar char="●"/>
            </a:pPr>
            <a:r>
              <a:rPr lang="en" sz="1500">
                <a:latin typeface="Raleway"/>
                <a:ea typeface="Raleway"/>
                <a:cs typeface="Raleway"/>
                <a:sym typeface="Raleway"/>
              </a:rPr>
              <a:t>RBF works well for smaller datasets because of the way it calculates the distances between points</a:t>
            </a:r>
            <a:endParaRPr sz="15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5271825" y="1550525"/>
            <a:ext cx="27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525" y="1170475"/>
            <a:ext cx="2298474" cy="2162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0"/>
          <p:cNvSpPr txBox="1"/>
          <p:nvPr/>
        </p:nvSpPr>
        <p:spPr>
          <a:xfrm>
            <a:off x="716450" y="3004825"/>
            <a:ext cx="476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700" y="2173625"/>
            <a:ext cx="5511674" cy="296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/>
        </p:nvSpPr>
        <p:spPr>
          <a:xfrm>
            <a:off x="0" y="76525"/>
            <a:ext cx="292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aleway"/>
                <a:ea typeface="Raleway"/>
                <a:cs typeface="Raleway"/>
                <a:sym typeface="Raleway"/>
              </a:rPr>
              <a:t>KNN Model</a:t>
            </a:r>
            <a:endParaRPr b="1" sz="3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0" r="10442" t="0"/>
          <a:stretch/>
        </p:blipFill>
        <p:spPr>
          <a:xfrm>
            <a:off x="2238950" y="219075"/>
            <a:ext cx="6850826" cy="470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